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6" r:id="rId2"/>
    <p:sldId id="265" r:id="rId3"/>
    <p:sldId id="279" r:id="rId4"/>
    <p:sldId id="278" r:id="rId5"/>
    <p:sldId id="268" r:id="rId6"/>
    <p:sldId id="269" r:id="rId7"/>
    <p:sldId id="267" r:id="rId8"/>
    <p:sldId id="270" r:id="rId9"/>
    <p:sldId id="271" r:id="rId10"/>
    <p:sldId id="272" r:id="rId11"/>
    <p:sldId id="275" r:id="rId12"/>
    <p:sldId id="274" r:id="rId13"/>
    <p:sldId id="273" r:id="rId14"/>
    <p:sldId id="276" r:id="rId15"/>
    <p:sldId id="277" r:id="rId16"/>
    <p:sldId id="280" r:id="rId17"/>
    <p:sldId id="281" r:id="rId18"/>
  </p:sldIdLst>
  <p:sldSz cx="12192000" cy="6858000"/>
  <p:notesSz cx="6858000" cy="9144000"/>
  <p:defaultTextStyle>
    <a:defPPr rtl="0"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3C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6501" autoAdjust="0"/>
  </p:normalViewPr>
  <p:slideViewPr>
    <p:cSldViewPr snapToGrid="0">
      <p:cViewPr>
        <p:scale>
          <a:sx n="81" d="100"/>
          <a:sy n="81" d="100"/>
        </p:scale>
        <p:origin x="-7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377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ен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bg-BG" dirty="0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CD8DAC20-7CD8-4689-8AD9-EB7EAE7FC22D}" type="datetime1">
              <a:rPr lang="bg-BG" smtClean="0"/>
              <a:pPr algn="r" rtl="0"/>
              <a:t>14.11.2019 г.</a:t>
            </a:fld>
            <a:endParaRPr lang="bg-BG" dirty="0"/>
          </a:p>
        </p:txBody>
      </p:sp>
      <p:sp>
        <p:nvSpPr>
          <p:cNvPr id="4" name="Контейнер за долен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bg-BG" dirty="0"/>
          </a:p>
        </p:txBody>
      </p:sp>
      <p:sp>
        <p:nvSpPr>
          <p:cNvPr id="5" name="Контейнер за номер на слайд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73F7AA83-DE31-4E93-AB07-EF7FB05F6670}" type="slidenum">
              <a:rPr lang="bg-BG" smtClean="0"/>
              <a:pPr algn="r" rtl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221290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ен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bg-BG" dirty="0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6A8D3709-3E1A-41F6-95F0-D51F6E3D3325}" type="datetime1">
              <a:rPr lang="bg-BG" smtClean="0"/>
              <a:pPr/>
              <a:t>14.11.2019 г.</a:t>
            </a:fld>
            <a:endParaRPr lang="bg-BG" dirty="0"/>
          </a:p>
        </p:txBody>
      </p:sp>
      <p:sp>
        <p:nvSpPr>
          <p:cNvPr id="4" name="Контейнер за изображение на слайд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bg-BG" dirty="0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dirty="0" smtClean="0"/>
              <a:t>Щракнете, за да редактирате стиловете на текста в образеца</a:t>
            </a:r>
          </a:p>
          <a:p>
            <a:pPr lvl="1" rtl="0"/>
            <a:r>
              <a:rPr lang="bg-BG" dirty="0" smtClean="0"/>
              <a:t>Второ ниво</a:t>
            </a:r>
          </a:p>
          <a:p>
            <a:pPr lvl="2" rtl="0"/>
            <a:r>
              <a:rPr lang="bg-BG" dirty="0" smtClean="0"/>
              <a:t>Трето ниво</a:t>
            </a:r>
          </a:p>
          <a:p>
            <a:pPr lvl="3" rtl="0"/>
            <a:r>
              <a:rPr lang="bg-BG" dirty="0" smtClean="0"/>
              <a:t>Четвърто ниво</a:t>
            </a:r>
          </a:p>
          <a:p>
            <a:pPr lvl="4" rtl="0"/>
            <a:r>
              <a:rPr lang="bg-BG" dirty="0" smtClean="0"/>
              <a:t>Пето ниво</a:t>
            </a:r>
            <a:endParaRPr lang="bg-BG" dirty="0"/>
          </a:p>
        </p:txBody>
      </p:sp>
      <p:sp>
        <p:nvSpPr>
          <p:cNvPr id="6" name="Контейнер за долен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bg-BG" dirty="0"/>
          </a:p>
        </p:txBody>
      </p:sp>
      <p:sp>
        <p:nvSpPr>
          <p:cNvPr id="7" name="Контейнер за номер на слайд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/>
            <a:fld id="{935E2820-AFE1-45FA-949E-17BDB534E1DC}" type="slidenum">
              <a:rPr lang="bg-BG" smtClean="0"/>
              <a:pPr algn="r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15799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bg-BG" dirty="0"/>
          </a:p>
        </p:txBody>
      </p:sp>
      <p:sp>
        <p:nvSpPr>
          <p:cNvPr id="4" name="Контейнер за номер на слайд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algn="r" rtl="0"/>
            <a:fld id="{935E2820-AFE1-45FA-949E-17BDB534E1DC}" type="slidenum">
              <a:rPr lang="bg-BG" smtClean="0"/>
              <a:pPr algn="r" rtl="0"/>
              <a:t>1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06991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лавие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9" name="Подзаглавие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bg-BG" smtClean="0"/>
              <a:t>Щракнете за редакция стил подзагл. обр.</a:t>
            </a:r>
            <a:endParaRPr kumimoji="0" lang="en-US"/>
          </a:p>
        </p:txBody>
      </p:sp>
      <p:sp>
        <p:nvSpPr>
          <p:cNvPr id="28" name="Контейнер за 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54E4FC59-1838-430C-AB2C-BA160564E30C}" type="datetime1">
              <a:rPr lang="bg-BG" smtClean="0"/>
              <a:pPr/>
              <a:t>14.11.2019 г.</a:t>
            </a:fld>
            <a:endParaRPr lang="bg-BG" dirty="0"/>
          </a:p>
        </p:txBody>
      </p:sp>
      <p:sp>
        <p:nvSpPr>
          <p:cNvPr id="17" name="Контейнер за долния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pPr rtl="0"/>
            <a:endParaRPr lang="bg-BG" dirty="0"/>
          </a:p>
        </p:txBody>
      </p:sp>
      <p:sp>
        <p:nvSpPr>
          <p:cNvPr id="10" name="Правоъгълник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авоъгълник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авоъгълник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авоъгълник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аво съединение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аво съединение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аво съединение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аво съединение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аво съединение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аво съединение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авоъгълник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Контейнер за номер на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pPr rtl="0"/>
            <a:fld id="{8FDBFFB2-86D9-4B8F-A59A-553A60B94BBE}" type="slidenum">
              <a:rPr lang="bg-BG" smtClean="0"/>
              <a:pPr rtl="0"/>
              <a:t>‹#›</a:t>
            </a:fld>
            <a:endParaRPr lang="bg-BG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BBF9B-07B5-4D21-B426-A1838541B48D}" type="datetime1">
              <a:rPr lang="bg-BG" smtClean="0"/>
              <a:pPr/>
              <a:t>14.11.2019 г.</a:t>
            </a:fld>
            <a:endParaRPr 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FDBFFB2-86D9-4B8F-A59A-553A60B94BBE}" type="slidenum">
              <a:rPr lang="bg-BG" smtClean="0"/>
              <a:t>‹#›</a:t>
            </a:fld>
            <a:endParaRPr lang="bg-BG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F99D0-3C46-44EA-8E60-DDC365E753F6}" type="datetime1">
              <a:rPr lang="bg-BG" smtClean="0"/>
              <a:pPr/>
              <a:t>14.11.2019 г.</a:t>
            </a:fld>
            <a:endParaRPr 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FDBFFB2-86D9-4B8F-A59A-553A60B94BBE}" type="slidenum">
              <a:rPr lang="bg-BG" smtClean="0"/>
              <a:t>‹#›</a:t>
            </a:fld>
            <a:endParaRPr lang="bg-BG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8" name="Контейнер за съдържание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77822D2-7A1F-47F5-A593-58AF98E5C5D8}" type="datetime1">
              <a:rPr lang="bg-BG" smtClean="0"/>
              <a:pPr/>
              <a:t>14.11.2019 г.</a:t>
            </a:fld>
            <a:endParaRPr lang="bg-BG" dirty="0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bg-BG" smtClean="0"/>
              <a:t>‹#›</a:t>
            </a:fld>
            <a:endParaRPr lang="bg-BG" dirty="0"/>
          </a:p>
        </p:txBody>
      </p:sp>
      <p:sp>
        <p:nvSpPr>
          <p:cNvPr id="10" name="Контейнер за долния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endParaRPr lang="bg-BG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14EFD8FB-15E4-4B60-8019-ECD9EC841BD6}" type="datetime1">
              <a:rPr lang="bg-BG" smtClean="0"/>
              <a:pPr/>
              <a:t>14.11.2019 г.</a:t>
            </a:fld>
            <a:endParaRPr 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pPr rtl="0"/>
            <a:endParaRPr lang="bg-BG" dirty="0"/>
          </a:p>
        </p:txBody>
      </p:sp>
      <p:sp>
        <p:nvSpPr>
          <p:cNvPr id="9" name="Правоъгълник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авоъгълник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авоъгълник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авоъгълник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аво съединение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аво съединение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аво съединение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аво съединение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аво съединение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авоъгълник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аво съединение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pPr rtl="0"/>
            <a:fld id="{8FDBFFB2-86D9-4B8F-A59A-553A60B94BBE}" type="slidenum">
              <a:rPr lang="bg-BG" smtClean="0"/>
              <a:pPr rtl="0"/>
              <a:t>‹#›</a:t>
            </a:fld>
            <a:endParaRPr lang="bg-BG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1DEDF-005F-4B71-952A-9A0434AC161A}" type="datetime1">
              <a:rPr lang="bg-BG" smtClean="0"/>
              <a:pPr/>
              <a:t>14.11.2019 г.</a:t>
            </a:fld>
            <a:endParaRPr 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FDBFFB2-86D9-4B8F-A59A-553A60B94BBE}" type="slidenum">
              <a:rPr lang="bg-BG" smtClean="0"/>
              <a:t>‹#›</a:t>
            </a:fld>
            <a:endParaRPr lang="bg-BG" dirty="0"/>
          </a:p>
        </p:txBody>
      </p:sp>
      <p:sp>
        <p:nvSpPr>
          <p:cNvPr id="9" name="Контейнер за съдържание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11" name="Контейнер за съдържание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45FA-C09F-491C-975E-3855C17D3701}" type="datetime1">
              <a:rPr lang="bg-BG" smtClean="0"/>
              <a:pPr/>
              <a:t>14.11.2019 г.</a:t>
            </a:fld>
            <a:endParaRPr lang="bg-BG" dirty="0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bg-BG" dirty="0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FDBFFB2-86D9-4B8F-A59A-553A60B94BBE}" type="slidenum">
              <a:rPr lang="bg-BG" smtClean="0"/>
              <a:t>‹#›</a:t>
            </a:fld>
            <a:endParaRPr lang="bg-BG" dirty="0"/>
          </a:p>
        </p:txBody>
      </p:sp>
      <p:sp>
        <p:nvSpPr>
          <p:cNvPr id="11" name="Контейнер за съдържание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13" name="Контейнер за съдържание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12" name="Текстов контейнер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14" name="Текстов контейнер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6" name="Контейнер за 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439550D-EF5E-429D-AACC-CDBFFE445369}" type="datetime1">
              <a:rPr lang="bg-BG" smtClean="0"/>
              <a:pPr/>
              <a:t>14.11.2019 г.</a:t>
            </a:fld>
            <a:endParaRPr 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bg-BG" smtClean="0"/>
              <a:t>‹#›</a:t>
            </a:fld>
            <a:endParaRPr lang="bg-BG" dirty="0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endParaRPr lang="bg-BG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FD8FB-15E4-4B60-8019-ECD9EC841BD6}" type="datetime1">
              <a:rPr lang="bg-BG" smtClean="0"/>
              <a:pPr/>
              <a:t>14.11.2019 г.</a:t>
            </a:fld>
            <a:endParaRPr lang="bg-BG" dirty="0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FDBFFB2-86D9-4B8F-A59A-553A60B94BBE}" type="slidenum">
              <a:rPr lang="bg-BG" smtClean="0"/>
              <a:pPr rtl="0"/>
              <a:t>‹#›</a:t>
            </a:fld>
            <a:endParaRPr lang="bg-BG" dirty="0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аво съединение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8" name="Право съединение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аво съединение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аво съединение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авоъгълник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аво съединение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Контейнер за съдържание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21" name="Контейнер за 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1158C8C-9BCF-44A0-89CE-F130F3014817}" type="datetime1">
              <a:rPr lang="bg-BG" smtClean="0"/>
              <a:pPr/>
              <a:t>14.11.2019 г.</a:t>
            </a:fld>
            <a:endParaRPr lang="bg-BG" dirty="0"/>
          </a:p>
        </p:txBody>
      </p:sp>
      <p:sp>
        <p:nvSpPr>
          <p:cNvPr id="22" name="Контейнер за номер на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bg-BG" smtClean="0"/>
              <a:t>‹#›</a:t>
            </a:fld>
            <a:endParaRPr lang="bg-BG" dirty="0"/>
          </a:p>
        </p:txBody>
      </p:sp>
      <p:sp>
        <p:nvSpPr>
          <p:cNvPr id="23" name="Контейнер за долния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endParaRPr lang="bg-BG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аво съединение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bg-BG" smtClean="0"/>
              <a:t>Щракнете върху иконата, за да добавите картина</a:t>
            </a:r>
            <a:endParaRPr kumimoji="0" lang="en-US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10" name="Право съединение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авоъгълник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аво съединение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аво съединение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аво съединение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Контейнер за 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1E3D23A-639E-4835-B15A-4803BCCC565A}" type="datetime1">
              <a:rPr lang="bg-BG" smtClean="0"/>
              <a:pPr/>
              <a:t>14.11.2019 г.</a:t>
            </a:fld>
            <a:endParaRPr lang="bg-BG" dirty="0"/>
          </a:p>
        </p:txBody>
      </p:sp>
      <p:sp>
        <p:nvSpPr>
          <p:cNvPr id="18" name="Контейнер за номер на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bg-BG" smtClean="0"/>
              <a:t>‹#›</a:t>
            </a:fld>
            <a:endParaRPr lang="bg-BG" dirty="0"/>
          </a:p>
        </p:txBody>
      </p:sp>
      <p:sp>
        <p:nvSpPr>
          <p:cNvPr id="21" name="Контейнер за долния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endParaRPr lang="bg-BG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аво съединение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Контейнер за заглавие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13" name="Текстов контейнер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kumimoji="0" lang="bg-BG" smtClean="0"/>
              <a:t>Второ ниво</a:t>
            </a:r>
          </a:p>
          <a:p>
            <a:pPr lvl="2" eaLnBrk="1" latinLnBrk="0" hangingPunct="1"/>
            <a:r>
              <a:rPr kumimoji="0" lang="bg-BG" smtClean="0"/>
              <a:t>Трето ниво</a:t>
            </a:r>
          </a:p>
          <a:p>
            <a:pPr lvl="3" eaLnBrk="1" latinLnBrk="0" hangingPunct="1"/>
            <a:r>
              <a:rPr kumimoji="0" lang="bg-BG" smtClean="0"/>
              <a:t>Четвърто ниво</a:t>
            </a:r>
          </a:p>
          <a:p>
            <a:pPr lvl="4" eaLnBrk="1" latinLnBrk="0" hangingPunct="1"/>
            <a:r>
              <a:rPr kumimoji="0" lang="bg-BG" smtClean="0"/>
              <a:t>Пето ниво</a:t>
            </a:r>
            <a:endParaRPr kumimoji="0" lang="en-US"/>
          </a:p>
        </p:txBody>
      </p:sp>
      <p:sp>
        <p:nvSpPr>
          <p:cNvPr id="14" name="Контейнер за дата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4EFD8FB-15E4-4B60-8019-ECD9EC841BD6}" type="datetime1">
              <a:rPr lang="bg-BG" smtClean="0"/>
              <a:pPr/>
              <a:t>14.11.2019 г.</a:t>
            </a:fld>
            <a:endParaRPr lang="bg-BG" dirty="0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rtl="0"/>
            <a:endParaRPr lang="bg-BG" dirty="0"/>
          </a:p>
        </p:txBody>
      </p:sp>
      <p:sp>
        <p:nvSpPr>
          <p:cNvPr id="7" name="Право съединение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аво съединение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авоъгълник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аво съединение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Контейнер за номер на слайда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rtl="0"/>
            <a:fld id="{8FDBFFB2-86D9-4B8F-A59A-553A60B94BBE}" type="slidenum">
              <a:rPr lang="bg-BG" smtClean="0"/>
              <a:pPr rtl="0"/>
              <a:t>‹#›</a:t>
            </a:fld>
            <a:endParaRPr 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709982" y="1219199"/>
            <a:ext cx="10482018" cy="1562983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bg-BG" sz="3200" dirty="0" smtClean="0"/>
              <a:t>Заедно за всяко </a:t>
            </a:r>
            <a:r>
              <a:rPr lang="bg-BG" sz="3200" dirty="0" smtClean="0"/>
              <a:t>дете</a:t>
            </a:r>
            <a:r>
              <a:rPr lang="bg-BG" sz="3200" dirty="0" smtClean="0"/>
              <a:t/>
            </a:r>
            <a:br>
              <a:rPr lang="bg-BG" sz="3200" dirty="0" smtClean="0"/>
            </a:br>
            <a:r>
              <a:rPr lang="bg-BG" sz="3200" dirty="0" smtClean="0"/>
              <a:t/>
            </a:r>
            <a:br>
              <a:rPr lang="bg-BG" sz="3200" dirty="0" smtClean="0"/>
            </a:br>
            <a:r>
              <a:rPr lang="bg-BG" sz="3200" dirty="0" smtClean="0"/>
              <a:t/>
            </a:r>
            <a:br>
              <a:rPr lang="bg-BG" sz="3200" dirty="0" smtClean="0"/>
            </a:br>
            <a:r>
              <a:rPr lang="bg-BG" sz="3200" i="1" dirty="0" smtClean="0"/>
              <a:t>Създаване на </a:t>
            </a:r>
            <a:r>
              <a:rPr lang="bg-BG" sz="3200" i="1" dirty="0"/>
              <a:t>р</a:t>
            </a:r>
            <a:r>
              <a:rPr lang="bg-BG" sz="3200" i="1" dirty="0" smtClean="0"/>
              <a:t>авен </a:t>
            </a:r>
            <a:r>
              <a:rPr lang="bg-BG" sz="3200" i="1" dirty="0" smtClean="0"/>
              <a:t>достъп до предучилищно образование</a:t>
            </a:r>
            <a:endParaRPr lang="bg-BG" sz="3200" i="1" dirty="0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6664750" y="5476973"/>
            <a:ext cx="5097698" cy="697582"/>
          </a:xfrm>
        </p:spPr>
        <p:txBody>
          <a:bodyPr rtlCol="0"/>
          <a:lstStyle/>
          <a:p>
            <a:pPr rtl="0"/>
            <a:r>
              <a:rPr lang="bg-BG" dirty="0" smtClean="0"/>
              <a:t>             </a:t>
            </a:r>
            <a:r>
              <a:rPr lang="bg-BG" sz="2000" i="1" dirty="0" smtClean="0"/>
              <a:t>ДГ „Слънце“ град Кюстендил</a:t>
            </a:r>
            <a:endParaRPr lang="bg-BG" sz="2000" i="1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501" y="3055757"/>
            <a:ext cx="2216921" cy="212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124024"/>
            <a:ext cx="5212494" cy="1158021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н</a:t>
            </a:r>
            <a:r>
              <a:rPr lang="ru-RU" sz="3200" dirty="0" smtClean="0"/>
              <a:t>а картинг</a:t>
            </a:r>
            <a:endParaRPr lang="bg-BG" sz="3200" dirty="0"/>
          </a:p>
        </p:txBody>
      </p:sp>
      <p:pic>
        <p:nvPicPr>
          <p:cNvPr id="4098" name="Picture 2" descr="http://www.dg-slance.com/images/novini-4/zanimania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255" y="703505"/>
            <a:ext cx="4016899" cy="301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Emeto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697" y="3965092"/>
            <a:ext cx="3902844" cy="230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Emeto\Desktop\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473" y="2531027"/>
            <a:ext cx="3443410" cy="258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3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4123" y="550985"/>
            <a:ext cx="11863754" cy="1200416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Calibri" panose="020F0502020204030204" pitchFamily="34" charset="0"/>
              </a:rPr>
              <a:t>“</a:t>
            </a:r>
            <a:r>
              <a:rPr lang="ru-RU" sz="3200" dirty="0" smtClean="0">
                <a:latin typeface="Calibri" panose="020F0502020204030204" pitchFamily="34" charset="0"/>
              </a:rPr>
              <a:t>Забавно </a:t>
            </a:r>
            <a:r>
              <a:rPr lang="ru-RU" sz="3200" dirty="0" err="1" smtClean="0">
                <a:latin typeface="Calibri" panose="020F0502020204030204" pitchFamily="34" charset="0"/>
              </a:rPr>
              <a:t>програмиране</a:t>
            </a:r>
            <a:r>
              <a:rPr lang="en-US" sz="3200" dirty="0" smtClean="0">
                <a:latin typeface="Calibri" panose="020F0502020204030204" pitchFamily="34" charset="0"/>
              </a:rPr>
              <a:t>”</a:t>
            </a:r>
            <a:r>
              <a:rPr lang="ru-RU" sz="3200" dirty="0" smtClean="0">
                <a:latin typeface="Calibri" panose="020F0502020204030204" pitchFamily="34" charset="0"/>
              </a:rPr>
              <a:t> </a:t>
            </a:r>
            <a:r>
              <a:rPr lang="ru-RU" sz="3200" dirty="0" err="1" smtClean="0">
                <a:latin typeface="Calibri" panose="020F0502020204030204" pitchFamily="34" charset="0"/>
              </a:rPr>
              <a:t>съвместно</a:t>
            </a:r>
            <a:r>
              <a:rPr lang="ru-RU" sz="3200" dirty="0" smtClean="0">
                <a:latin typeface="Calibri" panose="020F0502020204030204" pitchFamily="34" charset="0"/>
              </a:rPr>
              <a:t> с  </a:t>
            </a:r>
            <a:r>
              <a:rPr lang="ru-RU" sz="3200" dirty="0" err="1" smtClean="0">
                <a:latin typeface="Calibri" panose="020F0502020204030204" pitchFamily="34" charset="0"/>
              </a:rPr>
              <a:t>учениците</a:t>
            </a:r>
            <a:r>
              <a:rPr lang="ru-RU" sz="3200" dirty="0" smtClean="0">
                <a:latin typeface="Calibri" panose="020F0502020204030204" pitchFamily="34" charset="0"/>
              </a:rPr>
              <a:t> от</a:t>
            </a:r>
            <a:br>
              <a:rPr lang="ru-RU" sz="3200" dirty="0" smtClean="0">
                <a:latin typeface="Calibri" panose="020F0502020204030204" pitchFamily="34" charset="0"/>
              </a:rPr>
            </a:br>
            <a:r>
              <a:rPr lang="ru-RU" sz="3200" dirty="0" smtClean="0">
                <a:latin typeface="Calibri" panose="020F0502020204030204" pitchFamily="34" charset="0"/>
              </a:rPr>
              <a:t> </a:t>
            </a:r>
            <a:r>
              <a:rPr lang="ru-RU" sz="3200" dirty="0">
                <a:latin typeface="Calibri" panose="020F0502020204030204" pitchFamily="34" charset="0"/>
              </a:rPr>
              <a:t>ПМГ „Проф. </a:t>
            </a:r>
            <a:r>
              <a:rPr lang="ru-RU" sz="3200" dirty="0" err="1">
                <a:latin typeface="Calibri" panose="020F0502020204030204" pitchFamily="34" charset="0"/>
              </a:rPr>
              <a:t>Емануил</a:t>
            </a:r>
            <a:r>
              <a:rPr lang="ru-RU" sz="3200" dirty="0">
                <a:latin typeface="Calibri" panose="020F0502020204030204" pitchFamily="34" charset="0"/>
              </a:rPr>
              <a:t> Иванов“ гр. </a:t>
            </a:r>
            <a:r>
              <a:rPr lang="ru-RU" sz="3200" dirty="0" err="1" smtClean="0">
                <a:latin typeface="Calibri" panose="020F0502020204030204" pitchFamily="34" charset="0"/>
              </a:rPr>
              <a:t>Кюстендил</a:t>
            </a:r>
            <a:endParaRPr lang="bg-BG" sz="3200" dirty="0"/>
          </a:p>
        </p:txBody>
      </p:sp>
      <p:pic>
        <p:nvPicPr>
          <p:cNvPr id="7171" name="Picture 3" descr="C:\Users\Emeto\Desktop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468" y="1748565"/>
            <a:ext cx="3450200" cy="454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Emeto\Deskto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987" y="3222878"/>
            <a:ext cx="3931505" cy="2948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Emeto\Desktop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67" y="1748564"/>
            <a:ext cx="3411416" cy="4548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08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15568" y="2543908"/>
            <a:ext cx="3454400" cy="1673467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Парад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пожарната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техника на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площад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"</a:t>
            </a:r>
            <a:r>
              <a:rPr lang="ru-RU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Велбъжд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" в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седмицата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на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пожарната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безопасност</a:t>
            </a:r>
            <a:endParaRPr lang="bg-BG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146" name="Picture 2" descr="C:\Users\Emeto\Desktop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46" y="380999"/>
            <a:ext cx="4169508" cy="312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Emeto\Deskto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46" y="3648610"/>
            <a:ext cx="4169509" cy="303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Emeto\Desktop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431" y="2039815"/>
            <a:ext cx="3677137" cy="275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90363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92370" y="2022228"/>
            <a:ext cx="3657600" cy="1441938"/>
          </a:xfrm>
        </p:spPr>
        <p:txBody>
          <a:bodyPr>
            <a:noAutofit/>
          </a:bodyPr>
          <a:lstStyle/>
          <a:p>
            <a:pPr algn="ctr"/>
            <a:r>
              <a:rPr lang="ru-RU" sz="2400" dirty="0" err="1" smtClean="0">
                <a:latin typeface="Calibri" panose="020F0502020204030204" pitchFamily="34" charset="0"/>
              </a:rPr>
              <a:t>Зимни</a:t>
            </a:r>
            <a:r>
              <a:rPr lang="ru-RU" sz="2400" dirty="0" smtClean="0">
                <a:latin typeface="Calibri" panose="020F0502020204030204" pitchFamily="34" charset="0"/>
              </a:rPr>
              <a:t> </a:t>
            </a:r>
            <a:r>
              <a:rPr lang="ru-RU" sz="2400" dirty="0" err="1" smtClean="0">
                <a:latin typeface="Calibri" panose="020F0502020204030204" pitchFamily="34" charset="0"/>
              </a:rPr>
              <a:t>забавления</a:t>
            </a:r>
            <a:r>
              <a:rPr lang="ru-RU" sz="2400" dirty="0" smtClean="0">
                <a:latin typeface="Calibri" panose="020F0502020204030204" pitchFamily="34" charset="0"/>
              </a:rPr>
              <a:t> с родители под </a:t>
            </a:r>
            <a:r>
              <a:rPr lang="ru-RU" sz="2400" dirty="0" err="1" smtClean="0">
                <a:latin typeface="Calibri" panose="020F0502020204030204" pitchFamily="34" charset="0"/>
              </a:rPr>
              <a:t>надслов</a:t>
            </a:r>
            <a:r>
              <a:rPr lang="en-US" sz="2400" dirty="0" smtClean="0">
                <a:latin typeface="Calibri" panose="020F0502020204030204" pitchFamily="34" charset="0"/>
              </a:rPr>
              <a:t/>
            </a:r>
            <a:br>
              <a:rPr lang="en-US" sz="2400" dirty="0" smtClean="0">
                <a:latin typeface="Calibri" panose="020F0502020204030204" pitchFamily="34" charset="0"/>
              </a:rPr>
            </a:br>
            <a:r>
              <a:rPr lang="en-US" sz="2400" dirty="0" smtClean="0">
                <a:latin typeface="Calibri" panose="020F0502020204030204" pitchFamily="34" charset="0"/>
              </a:rPr>
              <a:t>“</a:t>
            </a:r>
            <a:r>
              <a:rPr lang="ru-RU" sz="2400" dirty="0" smtClean="0">
                <a:latin typeface="Calibri" panose="020F0502020204030204" pitchFamily="34" charset="0"/>
              </a:rPr>
              <a:t>Да  </a:t>
            </a:r>
            <a:r>
              <a:rPr lang="ru-RU" sz="2400" dirty="0" err="1" smtClean="0">
                <a:latin typeface="Calibri" panose="020F0502020204030204" pitchFamily="34" charset="0"/>
              </a:rPr>
              <a:t>изпързаляме</a:t>
            </a:r>
            <a:r>
              <a:rPr lang="ru-RU" sz="2400" dirty="0" smtClean="0">
                <a:latin typeface="Calibri" panose="020F0502020204030204" pitchFamily="34" charset="0"/>
              </a:rPr>
              <a:t> </a:t>
            </a:r>
            <a:r>
              <a:rPr lang="ru-RU" sz="2400" dirty="0" err="1" smtClean="0">
                <a:latin typeface="Calibri" panose="020F0502020204030204" pitchFamily="34" charset="0"/>
              </a:rPr>
              <a:t>зимата</a:t>
            </a:r>
            <a:r>
              <a:rPr lang="en-US" sz="2400" dirty="0" smtClean="0">
                <a:latin typeface="Calibri" panose="020F0502020204030204" pitchFamily="34" charset="0"/>
              </a:rPr>
              <a:t>”</a:t>
            </a:r>
            <a:endParaRPr lang="bg-BG" sz="2400" dirty="0">
              <a:latin typeface="Calibri" panose="020F0502020204030204" pitchFamily="34" charset="0"/>
            </a:endParaRPr>
          </a:p>
        </p:txBody>
      </p:sp>
      <p:pic>
        <p:nvPicPr>
          <p:cNvPr id="5122" name="Picture 2" descr="C:\Users\Emeto\Desktop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610" y="1069728"/>
            <a:ext cx="3012833" cy="478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Emeto\Desktop\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381000"/>
            <a:ext cx="3778736" cy="283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Emeto\Desktop\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029" y="3508130"/>
            <a:ext cx="3763107" cy="282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3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01293" y="808892"/>
            <a:ext cx="3702905" cy="1204490"/>
          </a:xfrm>
        </p:spPr>
        <p:txBody>
          <a:bodyPr>
            <a:noAutofit/>
          </a:bodyPr>
          <a:lstStyle/>
          <a:p>
            <a:pPr algn="ctr"/>
            <a:r>
              <a:rPr lang="ru-RU" sz="2400" dirty="0" err="1" smtClean="0">
                <a:latin typeface="Calibri" panose="020F0502020204030204" pitchFamily="34" charset="0"/>
              </a:rPr>
              <a:t>Запознаване</a:t>
            </a:r>
            <a:r>
              <a:rPr lang="ru-RU" sz="2400" dirty="0" smtClean="0">
                <a:latin typeface="Calibri" panose="020F0502020204030204" pitchFamily="34" charset="0"/>
              </a:rPr>
              <a:t> </a:t>
            </a:r>
            <a:r>
              <a:rPr lang="ru-RU" sz="2400" dirty="0" smtClean="0">
                <a:latin typeface="Calibri" panose="020F0502020204030204" pitchFamily="34" charset="0"/>
              </a:rPr>
              <a:t/>
            </a:r>
            <a:br>
              <a:rPr lang="ru-RU" sz="2400" dirty="0" smtClean="0">
                <a:latin typeface="Calibri" panose="020F0502020204030204" pitchFamily="34" charset="0"/>
              </a:rPr>
            </a:br>
            <a:r>
              <a:rPr lang="ru-RU" sz="2400" dirty="0" smtClean="0">
                <a:latin typeface="Calibri" panose="020F0502020204030204" pitchFamily="34" charset="0"/>
              </a:rPr>
              <a:t>с </a:t>
            </a:r>
            <a:r>
              <a:rPr lang="ru-RU" sz="2400" dirty="0" err="1" smtClean="0">
                <a:latin typeface="Calibri" panose="020F0502020204030204" pitchFamily="34" charset="0"/>
              </a:rPr>
              <a:t>професиите</a:t>
            </a:r>
            <a:r>
              <a:rPr lang="ru-RU" sz="2400" dirty="0" smtClean="0">
                <a:latin typeface="Calibri" panose="020F0502020204030204" pitchFamily="34" charset="0"/>
              </a:rPr>
              <a:t> на </a:t>
            </a:r>
            <a:r>
              <a:rPr lang="ru-RU" sz="2400" dirty="0" err="1" smtClean="0">
                <a:latin typeface="Calibri" panose="020F0502020204030204" pitchFamily="34" charset="0"/>
              </a:rPr>
              <a:t>родителите</a:t>
            </a:r>
            <a:endParaRPr lang="bg-BG" sz="2400" dirty="0">
              <a:latin typeface="Calibri" panose="020F0502020204030204" pitchFamily="34" charset="0"/>
            </a:endParaRPr>
          </a:p>
        </p:txBody>
      </p:sp>
      <p:pic>
        <p:nvPicPr>
          <p:cNvPr id="8194" name="Picture 2" descr="C:\Users\Emeto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88" y="172805"/>
            <a:ext cx="3974123" cy="2803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Emeto\Deskto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497" y="3272157"/>
            <a:ext cx="4392244" cy="3294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Emeto\Desktop\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4198" y="408475"/>
            <a:ext cx="3738294" cy="2803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Emeto\Desktop\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664" y="3549252"/>
            <a:ext cx="3449806" cy="258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629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Emeto\Desktop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40" y="698110"/>
            <a:ext cx="4126522" cy="2484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Emeto\Desktop\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360" y="471947"/>
            <a:ext cx="3799497" cy="272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Emeto\Desktop\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32" y="3568688"/>
            <a:ext cx="4185138" cy="2672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Emeto\Desktop\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681" y="3470353"/>
            <a:ext cx="3344007" cy="308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Emeto\Desktop\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383" y="3568688"/>
            <a:ext cx="3853474" cy="2890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Users\Emeto\Desktop\1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915" y="515908"/>
            <a:ext cx="3575538" cy="2681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03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1399321" y="1389184"/>
            <a:ext cx="9372600" cy="3370385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bg-BG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Постигането на пълния обхват и включването на децата в образователната система е отговорност и ангажимент на учители, родители и </a:t>
            </a:r>
            <a:r>
              <a:rPr lang="bg-BG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институции</a:t>
            </a:r>
            <a:r>
              <a:rPr lang="en-US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bg-BG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91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2958672" y="2963236"/>
            <a:ext cx="7091361" cy="1127538"/>
          </a:xfrm>
        </p:spPr>
        <p:txBody>
          <a:bodyPr>
            <a:normAutofit/>
          </a:bodyPr>
          <a:lstStyle/>
          <a:p>
            <a:r>
              <a:rPr lang="bg-BG" sz="3200" dirty="0" smtClean="0"/>
              <a:t>Благодарим за </a:t>
            </a:r>
            <a:r>
              <a:rPr lang="bg-BG" sz="3200" dirty="0" smtClean="0"/>
              <a:t>вниманието</a:t>
            </a:r>
            <a:r>
              <a:rPr lang="en-US" sz="3200" smtClean="0"/>
              <a:t>!</a:t>
            </a:r>
            <a:endParaRPr lang="bg-BG" sz="3200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85" y="406026"/>
            <a:ext cx="2659981" cy="254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8018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1770184" y="814751"/>
            <a:ext cx="8768862" cy="4897891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i="1" dirty="0" smtClean="0">
                <a:latin typeface="Calibri" panose="020F0502020204030204" pitchFamily="34" charset="0"/>
              </a:rPr>
              <a:t>	</a:t>
            </a:r>
            <a:r>
              <a:rPr lang="ru-RU" sz="2400" dirty="0" err="1" smtClean="0">
                <a:latin typeface="Calibri" panose="020F0502020204030204" pitchFamily="34" charset="0"/>
              </a:rPr>
              <a:t>Детска</a:t>
            </a:r>
            <a:r>
              <a:rPr lang="ru-RU" sz="2400" dirty="0" smtClean="0">
                <a:latin typeface="Calibri" panose="020F0502020204030204" pitchFamily="34" charset="0"/>
              </a:rPr>
              <a:t> градина </a:t>
            </a:r>
            <a:r>
              <a:rPr lang="ru-RU" dirty="0" smtClean="0">
                <a:latin typeface="Calibri" panose="020F0502020204030204" pitchFamily="34" charset="0"/>
              </a:rPr>
              <a:t>«</a:t>
            </a:r>
            <a:r>
              <a:rPr lang="ru-RU" sz="2400" dirty="0" err="1" smtClean="0">
                <a:latin typeface="Calibri" panose="020F0502020204030204" pitchFamily="34" charset="0"/>
              </a:rPr>
              <a:t>Слънце</a:t>
            </a:r>
            <a:r>
              <a:rPr lang="ru-RU" sz="2400" dirty="0" smtClean="0">
                <a:latin typeface="Calibri" panose="020F0502020204030204" pitchFamily="34" charset="0"/>
              </a:rPr>
              <a:t>» </a:t>
            </a:r>
            <a:r>
              <a:rPr lang="ru-RU" sz="2400" dirty="0" err="1" smtClean="0">
                <a:latin typeface="Calibri" panose="020F0502020204030204" pitchFamily="34" charset="0"/>
              </a:rPr>
              <a:t>осигурява</a:t>
            </a:r>
            <a:r>
              <a:rPr lang="ru-RU" sz="2400" dirty="0" smtClean="0">
                <a:latin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</a:rPr>
              <a:t>качествено</a:t>
            </a:r>
            <a:r>
              <a:rPr lang="ru-RU" sz="2400" dirty="0">
                <a:latin typeface="Calibri" panose="020F0502020204030204" pitchFamily="34" charset="0"/>
              </a:rPr>
              <a:t> </a:t>
            </a:r>
            <a:r>
              <a:rPr lang="ru-RU" sz="2400" dirty="0" smtClean="0">
                <a:latin typeface="Calibri" panose="020F0502020204030204" pitchFamily="34" charset="0"/>
              </a:rPr>
              <a:t>образование и е </a:t>
            </a:r>
            <a:r>
              <a:rPr lang="ru-RU" sz="2400" dirty="0" err="1" smtClean="0">
                <a:latin typeface="Calibri" panose="020F0502020204030204" pitchFamily="34" charset="0"/>
              </a:rPr>
              <a:t>желано</a:t>
            </a:r>
            <a:r>
              <a:rPr lang="ru-RU" sz="2400" dirty="0" smtClean="0">
                <a:latin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</a:rPr>
              <a:t>място</a:t>
            </a:r>
            <a:r>
              <a:rPr lang="ru-RU" sz="2400" dirty="0">
                <a:latin typeface="Calibri" panose="020F0502020204030204" pitchFamily="34" charset="0"/>
              </a:rPr>
              <a:t> от родители и </a:t>
            </a:r>
            <a:r>
              <a:rPr lang="ru-RU" sz="2400" dirty="0" err="1">
                <a:latin typeface="Calibri" panose="020F0502020204030204" pitchFamily="34" charset="0"/>
              </a:rPr>
              <a:t>деца</a:t>
            </a:r>
            <a:r>
              <a:rPr lang="ru-RU" sz="2400" dirty="0" smtClean="0">
                <a:latin typeface="Calibri" panose="020F0502020204030204" pitchFamily="34" charset="0"/>
              </a:rPr>
              <a:t>.</a:t>
            </a:r>
          </a:p>
          <a:p>
            <a:pPr marL="45720" indent="0">
              <a:buNone/>
            </a:pPr>
            <a:endParaRPr lang="ru-RU" sz="2400" dirty="0">
              <a:latin typeface="Calibri" panose="020F0502020204030204" pitchFamily="34" charset="0"/>
            </a:endParaRPr>
          </a:p>
          <a:p>
            <a:pPr marL="45720" indent="0">
              <a:buNone/>
            </a:pPr>
            <a:r>
              <a:rPr lang="ru-RU" sz="2400" dirty="0" smtClean="0">
                <a:latin typeface="Calibri" panose="020F0502020204030204" pitchFamily="34" charset="0"/>
              </a:rPr>
              <a:t>	</a:t>
            </a:r>
            <a:r>
              <a:rPr lang="ru-RU" sz="2400" dirty="0" err="1" smtClean="0">
                <a:latin typeface="Calibri" panose="020F0502020204030204" pitchFamily="34" charset="0"/>
              </a:rPr>
              <a:t>Във</a:t>
            </a:r>
            <a:r>
              <a:rPr lang="ru-RU" sz="2400" dirty="0" smtClean="0">
                <a:latin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</a:rPr>
              <a:t>всички</a:t>
            </a:r>
            <a:r>
              <a:rPr lang="ru-RU" sz="2400" dirty="0">
                <a:latin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</a:rPr>
              <a:t>групи</a:t>
            </a:r>
            <a:r>
              <a:rPr lang="ru-RU" sz="2400" dirty="0">
                <a:latin typeface="Calibri" panose="020F0502020204030204" pitchFamily="34" charset="0"/>
              </a:rPr>
              <a:t> е </a:t>
            </a:r>
            <a:r>
              <a:rPr lang="ru-RU" sz="2400" dirty="0" err="1">
                <a:latin typeface="Calibri" panose="020F0502020204030204" pitchFamily="34" charset="0"/>
              </a:rPr>
              <a:t>създадена</a:t>
            </a:r>
            <a:r>
              <a:rPr lang="ru-RU" sz="2400" dirty="0">
                <a:latin typeface="Calibri" panose="020F0502020204030204" pitchFamily="34" charset="0"/>
              </a:rPr>
              <a:t> </a:t>
            </a:r>
            <a:r>
              <a:rPr lang="ru-RU" sz="2400" dirty="0" smtClean="0">
                <a:latin typeface="Calibri" panose="020F0502020204030204" pitchFamily="34" charset="0"/>
              </a:rPr>
              <a:t>модерна и </a:t>
            </a:r>
            <a:r>
              <a:rPr lang="ru-RU" sz="2400" dirty="0" err="1" smtClean="0">
                <a:latin typeface="Calibri" panose="020F0502020204030204" pitchFamily="34" charset="0"/>
              </a:rPr>
              <a:t>функционална</a:t>
            </a:r>
            <a:r>
              <a:rPr lang="ru-RU" sz="2400" dirty="0" smtClean="0">
                <a:latin typeface="Calibri" panose="020F0502020204030204" pitchFamily="34" charset="0"/>
              </a:rPr>
              <a:t> среда </a:t>
            </a:r>
            <a:r>
              <a:rPr lang="ru-RU" sz="2400" dirty="0" err="1" smtClean="0">
                <a:latin typeface="Calibri" panose="020F0502020204030204" pitchFamily="34" charset="0"/>
              </a:rPr>
              <a:t>съобразена</a:t>
            </a:r>
            <a:r>
              <a:rPr lang="ru-RU" sz="2400" dirty="0" smtClean="0">
                <a:latin typeface="Calibri" panose="020F0502020204030204" pitchFamily="34" charset="0"/>
              </a:rPr>
              <a:t> </a:t>
            </a:r>
            <a:r>
              <a:rPr lang="ru-RU" sz="2400" dirty="0">
                <a:latin typeface="Calibri" panose="020F0502020204030204" pitchFamily="34" charset="0"/>
              </a:rPr>
              <a:t>с </a:t>
            </a:r>
            <a:r>
              <a:rPr lang="ru-RU" sz="2400" dirty="0" err="1">
                <a:latin typeface="Calibri" panose="020F0502020204030204" pitchFamily="34" charset="0"/>
              </a:rPr>
              <a:t>възрастовите</a:t>
            </a:r>
            <a:r>
              <a:rPr lang="ru-RU" sz="2400" dirty="0">
                <a:latin typeface="Calibri" panose="020F0502020204030204" pitchFamily="34" charset="0"/>
              </a:rPr>
              <a:t> </a:t>
            </a:r>
            <a:r>
              <a:rPr lang="ru-RU" sz="2400" dirty="0" err="1" smtClean="0">
                <a:latin typeface="Calibri" panose="020F0502020204030204" pitchFamily="34" charset="0"/>
              </a:rPr>
              <a:t>особености</a:t>
            </a:r>
            <a:r>
              <a:rPr lang="ru-RU" sz="2400" dirty="0">
                <a:latin typeface="Calibri" panose="020F0502020204030204" pitchFamily="34" charset="0"/>
              </a:rPr>
              <a:t> </a:t>
            </a:r>
            <a:r>
              <a:rPr lang="ru-RU" sz="2400" dirty="0" smtClean="0">
                <a:latin typeface="Calibri" panose="020F0502020204030204" pitchFamily="34" charset="0"/>
              </a:rPr>
              <a:t>на </a:t>
            </a:r>
            <a:r>
              <a:rPr lang="ru-RU" sz="2400" dirty="0" err="1" smtClean="0">
                <a:latin typeface="Calibri" panose="020F0502020204030204" pitchFamily="34" charset="0"/>
              </a:rPr>
              <a:t>децата</a:t>
            </a:r>
            <a:r>
              <a:rPr lang="ru-RU" sz="2400" dirty="0" smtClean="0">
                <a:latin typeface="Calibri" panose="020F0502020204030204" pitchFamily="34" charset="0"/>
              </a:rPr>
              <a:t>.</a:t>
            </a:r>
          </a:p>
          <a:p>
            <a:pPr marL="45720" indent="0">
              <a:buNone/>
            </a:pPr>
            <a:endParaRPr lang="ru-RU" sz="2400" dirty="0" smtClean="0">
              <a:latin typeface="Calibri" panose="020F0502020204030204" pitchFamily="34" charset="0"/>
            </a:endParaRPr>
          </a:p>
          <a:p>
            <a:pPr marL="45720" indent="0">
              <a:buNone/>
            </a:pPr>
            <a:r>
              <a:rPr lang="ru-RU" sz="2400" dirty="0" smtClean="0">
                <a:latin typeface="Calibri" panose="020F0502020204030204" pitchFamily="34" charset="0"/>
              </a:rPr>
              <a:t>	</a:t>
            </a:r>
            <a:r>
              <a:rPr lang="ru-RU" sz="2400" dirty="0" err="1" smtClean="0">
                <a:latin typeface="Calibri" panose="020F0502020204030204" pitchFamily="34" charset="0"/>
              </a:rPr>
              <a:t>Дворното</a:t>
            </a:r>
            <a:r>
              <a:rPr lang="ru-RU" sz="2400" dirty="0" smtClean="0">
                <a:latin typeface="Calibri" panose="020F0502020204030204" pitchFamily="34" charset="0"/>
              </a:rPr>
              <a:t> пространство е прекрасно </a:t>
            </a:r>
            <a:r>
              <a:rPr lang="ru-RU" sz="2400" dirty="0" err="1" smtClean="0">
                <a:latin typeface="Calibri" panose="020F0502020204030204" pitchFamily="34" charset="0"/>
              </a:rPr>
              <a:t>кътче</a:t>
            </a:r>
            <a:r>
              <a:rPr lang="ru-RU" sz="2400" dirty="0" smtClean="0">
                <a:latin typeface="Calibri" panose="020F0502020204030204" pitchFamily="34" charset="0"/>
              </a:rPr>
              <a:t> </a:t>
            </a:r>
            <a:r>
              <a:rPr lang="ru-RU" sz="2400" dirty="0">
                <a:latin typeface="Calibri" panose="020F0502020204030204" pitchFamily="34" charset="0"/>
              </a:rPr>
              <a:t>за игра на </a:t>
            </a:r>
            <a:r>
              <a:rPr lang="ru-RU" sz="2400" dirty="0" err="1" smtClean="0">
                <a:latin typeface="Calibri" panose="020F0502020204030204" pitchFamily="34" charset="0"/>
              </a:rPr>
              <a:t>децата</a:t>
            </a:r>
            <a:r>
              <a:rPr lang="ru-RU" sz="2400" dirty="0" smtClean="0">
                <a:latin typeface="Calibri" panose="020F0502020204030204" pitchFamily="34" charset="0"/>
              </a:rPr>
              <a:t> - просторно, озеленено </a:t>
            </a:r>
            <a:r>
              <a:rPr lang="ru-RU" sz="2400" dirty="0">
                <a:latin typeface="Calibri" panose="020F0502020204030204" pitchFamily="34" charset="0"/>
              </a:rPr>
              <a:t>и </a:t>
            </a:r>
            <a:r>
              <a:rPr lang="ru-RU" sz="2400" dirty="0" smtClean="0">
                <a:latin typeface="Calibri" panose="020F0502020204030204" pitchFamily="34" charset="0"/>
              </a:rPr>
              <a:t>обзаведено </a:t>
            </a:r>
            <a:r>
              <a:rPr lang="ru-RU" sz="2400" dirty="0">
                <a:latin typeface="Calibri" panose="020F0502020204030204" pitchFamily="34" charset="0"/>
              </a:rPr>
              <a:t>с </a:t>
            </a:r>
            <a:r>
              <a:rPr lang="ru-RU" sz="2400" dirty="0" err="1">
                <a:latin typeface="Calibri" panose="020F0502020204030204" pitchFamily="34" charset="0"/>
              </a:rPr>
              <a:t>модерни</a:t>
            </a:r>
            <a:r>
              <a:rPr lang="ru-RU" sz="2400" dirty="0">
                <a:latin typeface="Calibri" panose="020F0502020204030204" pitchFamily="34" charset="0"/>
              </a:rPr>
              <a:t> дворни </a:t>
            </a:r>
            <a:r>
              <a:rPr lang="ru-RU" sz="2400" dirty="0" err="1" smtClean="0">
                <a:latin typeface="Calibri" panose="020F0502020204030204" pitchFamily="34" charset="0"/>
              </a:rPr>
              <a:t>съоръжения</a:t>
            </a:r>
            <a:r>
              <a:rPr lang="ru-RU" sz="2400" b="1" dirty="0" smtClean="0">
                <a:latin typeface="Calibri" panose="020F0502020204030204" pitchFamily="34" charset="0"/>
              </a:rPr>
              <a:t>.</a:t>
            </a:r>
          </a:p>
          <a:p>
            <a:pPr marL="45720" indent="0">
              <a:buNone/>
            </a:pPr>
            <a:endParaRPr lang="ru-RU" sz="2400" b="1" dirty="0" smtClean="0">
              <a:latin typeface="Calibri" panose="020F0502020204030204" pitchFamily="34" charset="0"/>
            </a:endParaRPr>
          </a:p>
          <a:p>
            <a:pPr marL="45720" indent="0">
              <a:buNone/>
            </a:pPr>
            <a:r>
              <a:rPr lang="ru-RU" sz="2400" dirty="0">
                <a:latin typeface="Calibri" panose="020F0502020204030204" pitchFamily="34" charset="0"/>
              </a:rPr>
              <a:t> </a:t>
            </a:r>
            <a:r>
              <a:rPr lang="ru-RU" sz="2400" dirty="0" smtClean="0">
                <a:latin typeface="Calibri" panose="020F0502020204030204" pitchFamily="34" charset="0"/>
              </a:rPr>
              <a:t>	</a:t>
            </a:r>
            <a:r>
              <a:rPr lang="ru-RU" sz="2400" dirty="0" err="1" smtClean="0">
                <a:latin typeface="Calibri" panose="020F0502020204030204" pitchFamily="34" charset="0"/>
              </a:rPr>
              <a:t>Родителите</a:t>
            </a:r>
            <a:r>
              <a:rPr lang="ru-RU" sz="2400" dirty="0" smtClean="0">
                <a:latin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</a:rPr>
              <a:t>са</a:t>
            </a:r>
            <a:r>
              <a:rPr lang="ru-RU" sz="2400" dirty="0">
                <a:latin typeface="Calibri" panose="020F0502020204030204" pitchFamily="34" charset="0"/>
              </a:rPr>
              <a:t> </a:t>
            </a:r>
            <a:r>
              <a:rPr lang="ru-RU" sz="2400" dirty="0" err="1" smtClean="0">
                <a:latin typeface="Calibri" panose="020F0502020204030204" pitchFamily="34" charset="0"/>
              </a:rPr>
              <a:t>партньори</a:t>
            </a:r>
            <a:r>
              <a:rPr lang="ru-RU" sz="2400" dirty="0" smtClean="0">
                <a:latin typeface="Calibri" panose="020F0502020204030204" pitchFamily="34" charset="0"/>
              </a:rPr>
              <a:t> </a:t>
            </a:r>
            <a:r>
              <a:rPr lang="ru-RU" sz="2400" dirty="0">
                <a:latin typeface="Calibri" panose="020F0502020204030204" pitchFamily="34" charset="0"/>
              </a:rPr>
              <a:t>и </a:t>
            </a:r>
            <a:r>
              <a:rPr lang="ru-RU" sz="2400" dirty="0" err="1">
                <a:latin typeface="Calibri" panose="020F0502020204030204" pitchFamily="34" charset="0"/>
              </a:rPr>
              <a:t>активни</a:t>
            </a:r>
            <a:r>
              <a:rPr lang="ru-RU" sz="2400" dirty="0">
                <a:latin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</a:rPr>
              <a:t>участници</a:t>
            </a:r>
            <a:r>
              <a:rPr lang="ru-RU" sz="2400" dirty="0">
                <a:latin typeface="Calibri" panose="020F0502020204030204" pitchFamily="34" charset="0"/>
              </a:rPr>
              <a:t> в </a:t>
            </a:r>
            <a:r>
              <a:rPr lang="ru-RU" sz="2400" dirty="0" err="1" smtClean="0">
                <a:latin typeface="Calibri" panose="020F0502020204030204" pitchFamily="34" charset="0"/>
              </a:rPr>
              <a:t>процеса</a:t>
            </a:r>
            <a:r>
              <a:rPr lang="ru-RU" sz="2400" dirty="0" smtClean="0">
                <a:latin typeface="Calibri" panose="020F0502020204030204" pitchFamily="34" charset="0"/>
              </a:rPr>
              <a:t> </a:t>
            </a:r>
            <a:r>
              <a:rPr lang="ru-RU" sz="2400" dirty="0" err="1" smtClean="0">
                <a:latin typeface="Calibri" panose="020F0502020204030204" pitchFamily="34" charset="0"/>
              </a:rPr>
              <a:t>предучилищното</a:t>
            </a:r>
            <a:r>
              <a:rPr lang="ru-RU" sz="2400" dirty="0" smtClean="0">
                <a:latin typeface="Calibri" panose="020F0502020204030204" pitchFamily="34" charset="0"/>
              </a:rPr>
              <a:t> </a:t>
            </a:r>
            <a:r>
              <a:rPr lang="ru-RU" sz="2400" dirty="0">
                <a:latin typeface="Calibri" panose="020F0502020204030204" pitchFamily="34" charset="0"/>
              </a:rPr>
              <a:t>образование.</a:t>
            </a:r>
            <a:endParaRPr lang="bg-BG" sz="2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21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738555" y="492369"/>
            <a:ext cx="10631244" cy="5164015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en-US" sz="2800" b="1" dirty="0" err="1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Интериорът</a:t>
            </a:r>
            <a:r>
              <a:rPr lang="bg-BG" sz="28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 детската градина</a:t>
            </a:r>
            <a:r>
              <a:rPr lang="en-US" sz="28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подпомага</a:t>
            </a:r>
            <a:r>
              <a:rPr lang="en-US" sz="2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bg-BG" sz="2800" b="1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 algn="ctr">
              <a:buNone/>
            </a:pPr>
            <a:r>
              <a:rPr lang="en-US" sz="2800" b="1" dirty="0" err="1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децата</a:t>
            </a:r>
            <a:r>
              <a:rPr lang="en-US" sz="28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</a:t>
            </a:r>
            <a:r>
              <a:rPr lang="en-US" sz="28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bg-BG" sz="2800" b="1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 algn="ctr">
              <a:buNone/>
            </a:pPr>
            <a:endParaRPr lang="en-US" sz="3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избор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любим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кът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интересно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занимание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избор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разнообразни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игри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дейности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роли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активно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участие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в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учебната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дейност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общуването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връстници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възрастни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избора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партн</a:t>
            </a:r>
            <a:r>
              <a:rPr lang="bg-BG" dirty="0" smtClean="0">
                <a:latin typeface="Calibri" panose="020F0502020204030204" pitchFamily="34" charset="0"/>
                <a:cs typeface="Calibri" panose="020F0502020204030204" pitchFamily="34" charset="0"/>
              </a:rPr>
              <a:t>ь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ори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игрите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дейностите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сътрудничество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в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малка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голяма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група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65383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801279" y="550984"/>
            <a:ext cx="10011266" cy="5548157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bg-BG" sz="39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Приоритети в дейността на екипа на ДГ„Слънце“</a:t>
            </a:r>
          </a:p>
          <a:p>
            <a:pPr marL="45720" indent="0" algn="ctr">
              <a:buNone/>
            </a:pPr>
            <a:endParaRPr lang="bg-BG" sz="39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bg-BG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Превръщане на детската градина в приятно и желано място за децата чрез използване на иновативни педагогически методи и форми за </a:t>
            </a:r>
            <a:r>
              <a:rPr lang="bg-BG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взаимодействие.</a:t>
            </a:r>
            <a:endParaRPr lang="bg-BG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bg-BG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Осигуряване на подходяща среда за развитие потенциала на всяко дете в условията на толерантност и </a:t>
            </a:r>
            <a:r>
              <a:rPr lang="bg-BG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подкрепа.</a:t>
            </a:r>
            <a:r>
              <a:rPr lang="bg-BG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bg-BG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bg-BG" dirty="0" smtClean="0">
                <a:latin typeface="Calibri" panose="020F0502020204030204" pitchFamily="34" charset="0"/>
                <a:cs typeface="Calibri" panose="020F0502020204030204" pitchFamily="34" charset="0"/>
              </a:rPr>
              <a:t>Взаимодействие </a:t>
            </a:r>
            <a:r>
              <a:rPr lang="bg-BG" dirty="0">
                <a:latin typeface="Calibri" panose="020F0502020204030204" pitchFamily="34" charset="0"/>
                <a:cs typeface="Calibri" panose="020F0502020204030204" pitchFamily="34" charset="0"/>
              </a:rPr>
              <a:t>с родителите в дейности в полза на детската градина с цел сплотяване на общността и показване на положителен модел за поведение на </a:t>
            </a:r>
            <a:r>
              <a:rPr lang="bg-BG" dirty="0" smtClean="0">
                <a:latin typeface="Calibri" panose="020F0502020204030204" pitchFamily="34" charset="0"/>
                <a:cs typeface="Calibri" panose="020F0502020204030204" pitchFamily="34" charset="0"/>
              </a:rPr>
              <a:t>децата. </a:t>
            </a:r>
            <a:endParaRPr lang="bg-B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bg-BG" sz="2400" dirty="0" smtClean="0"/>
          </a:p>
          <a:p>
            <a:endParaRPr lang="bg-BG" sz="2400" dirty="0"/>
          </a:p>
        </p:txBody>
      </p:sp>
    </p:spTree>
    <p:extLst>
      <p:ext uri="{BB962C8B-B14F-4D97-AF65-F5344CB8AC3E}">
        <p14:creationId xmlns:p14="http://schemas.microsoft.com/office/powerpoint/2010/main" val="62821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480646" y="1520978"/>
            <a:ext cx="5506945" cy="2804838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детската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градина </a:t>
            </a:r>
            <a:r>
              <a:rPr lang="ru-RU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създадени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условия за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придобиване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на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съвкупност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от компетентности – знания, умения и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отношения </a:t>
            </a:r>
            <a:r>
              <a:rPr lang="ru-RU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необходими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за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успешното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преминаване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на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детето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към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училищно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образование.</a:t>
            </a:r>
            <a:endParaRPr lang="ru-RU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588" y="1027509"/>
            <a:ext cx="5367643" cy="3874429"/>
          </a:xfrm>
        </p:spPr>
      </p:pic>
    </p:spTree>
    <p:extLst>
      <p:ext uri="{BB962C8B-B14F-4D97-AF65-F5344CB8AC3E}">
        <p14:creationId xmlns:p14="http://schemas.microsoft.com/office/powerpoint/2010/main" val="28025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Контейнер за съдържание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473" y="1371602"/>
            <a:ext cx="5441277" cy="3622430"/>
          </a:xfrm>
        </p:spPr>
      </p:pic>
      <p:sp>
        <p:nvSpPr>
          <p:cNvPr id="4" name="Контейнер за съдържание 3"/>
          <p:cNvSpPr>
            <a:spLocks noGrp="1"/>
          </p:cNvSpPr>
          <p:nvPr>
            <p:ph sz="quarter" idx="2"/>
          </p:nvPr>
        </p:nvSpPr>
        <p:spPr>
          <a:xfrm>
            <a:off x="7008813" y="1688123"/>
            <a:ext cx="4572000" cy="331763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lang="ru-RU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рганизиране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на 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допълнителни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форми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на педагогическо взаимодействие, </a:t>
            </a:r>
            <a:r>
              <a:rPr lang="ru-RU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които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развиват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личността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на </a:t>
            </a:r>
            <a:r>
              <a:rPr lang="ru-RU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детето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ru-RU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допринасят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за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кариерното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ориентиране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ru-RU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предприемачество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още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от </a:t>
            </a:r>
            <a:r>
              <a:rPr lang="ru-RU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предучилищна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възраст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bg-BG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14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141401"/>
            <a:ext cx="12192000" cy="102996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/>
              <a:t>“</a:t>
            </a:r>
            <a:r>
              <a:rPr lang="ru-RU" sz="2400" b="1" dirty="0" smtClean="0"/>
              <a:t>КАПАЧКИТЕ </a:t>
            </a:r>
            <a:r>
              <a:rPr lang="ru-RU" sz="2400" b="1" dirty="0" smtClean="0"/>
              <a:t>СЪБИРАМ, ТАКА </a:t>
            </a:r>
            <a:r>
              <a:rPr lang="ru-RU" sz="2400" b="1" dirty="0"/>
              <a:t>В ДЪРВЕТА </a:t>
            </a:r>
            <a:r>
              <a:rPr lang="ru-RU" sz="2400" b="1" dirty="0" smtClean="0"/>
              <a:t>ИНВЕСТИРАМ</a:t>
            </a:r>
            <a:r>
              <a:rPr lang="en-US" sz="2400" b="1" dirty="0" smtClean="0"/>
              <a:t>”</a:t>
            </a:r>
            <a:r>
              <a:rPr lang="ru-RU" sz="2400" b="1" i="1" dirty="0"/>
              <a:t/>
            </a:r>
            <a:br>
              <a:rPr lang="ru-RU" sz="2400" b="1" i="1" dirty="0"/>
            </a:br>
            <a:endParaRPr lang="bg-BG" sz="2400" i="1" dirty="0"/>
          </a:p>
        </p:txBody>
      </p:sp>
      <p:pic>
        <p:nvPicPr>
          <p:cNvPr id="1026" name="Picture 2" descr="C:\Users\Emeto\Desktop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31" y="1471092"/>
            <a:ext cx="5102143" cy="2869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meto\Desktop\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198" y="2229105"/>
            <a:ext cx="4700953" cy="352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29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02227" y="177054"/>
            <a:ext cx="10728791" cy="1200416"/>
          </a:xfrm>
        </p:spPr>
        <p:txBody>
          <a:bodyPr>
            <a:noAutofit/>
          </a:bodyPr>
          <a:lstStyle/>
          <a:p>
            <a:pPr algn="ctr"/>
            <a:r>
              <a:rPr lang="bg-BG" sz="2800" b="1" dirty="0" smtClean="0"/>
              <a:t>Национална седмица на четенето</a:t>
            </a:r>
            <a:r>
              <a:rPr lang="bg-BG" sz="2800" i="1" dirty="0" smtClean="0"/>
              <a:t/>
            </a:r>
            <a:br>
              <a:rPr lang="bg-BG" sz="2800" i="1" dirty="0" smtClean="0"/>
            </a:br>
            <a:endParaRPr lang="bg-BG" sz="2800" i="1" dirty="0"/>
          </a:p>
        </p:txBody>
      </p:sp>
      <p:pic>
        <p:nvPicPr>
          <p:cNvPr id="2050" name="Picture 2" descr="C:\Users\Emeto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075" y="2453786"/>
            <a:ext cx="4509882" cy="343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Emeto\Desktop\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558" y="1467667"/>
            <a:ext cx="2671487" cy="4749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Emeto\Desktop\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35" y="2453786"/>
            <a:ext cx="3848265" cy="343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47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100759"/>
            <a:ext cx="11922369" cy="120041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"Да </a:t>
            </a:r>
            <a:r>
              <a:rPr lang="ru-RU" b="1" dirty="0" err="1"/>
              <a:t>изчистим</a:t>
            </a:r>
            <a:r>
              <a:rPr lang="ru-RU" b="1" dirty="0"/>
              <a:t> </a:t>
            </a:r>
            <a:r>
              <a:rPr lang="ru-RU" b="1" dirty="0" err="1"/>
              <a:t>България</a:t>
            </a:r>
            <a:r>
              <a:rPr lang="ru-RU" b="1" dirty="0"/>
              <a:t> </a:t>
            </a:r>
            <a:r>
              <a:rPr lang="ru-RU" b="1" dirty="0" err="1"/>
              <a:t>заедно</a:t>
            </a:r>
            <a:r>
              <a:rPr lang="ru-RU" b="1" dirty="0" smtClean="0"/>
              <a:t>"</a:t>
            </a:r>
            <a:endParaRPr lang="bg-BG" sz="2700" dirty="0"/>
          </a:p>
        </p:txBody>
      </p:sp>
      <p:pic>
        <p:nvPicPr>
          <p:cNvPr id="3074" name="Picture 2" descr="C:\Users\Emeto\Desktop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199" y="1991456"/>
            <a:ext cx="2304683" cy="4097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Emeto\Desktop\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553" y="2798881"/>
            <a:ext cx="4513385" cy="328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Emeto\Desktop\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97" y="2798881"/>
            <a:ext cx="4386386" cy="328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85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искани">
  <a:themeElements>
    <a:clrScheme name="Изискани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Изискани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зискани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на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на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385</TotalTime>
  <Words>253</Words>
  <Application>Microsoft Office PowerPoint</Application>
  <PresentationFormat>По избор</PresentationFormat>
  <Paragraphs>36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17</vt:i4>
      </vt:variant>
    </vt:vector>
  </HeadingPairs>
  <TitlesOfParts>
    <vt:vector size="18" baseType="lpstr">
      <vt:lpstr>Изискани</vt:lpstr>
      <vt:lpstr>Заедно за всяко дете   Създаване на равен достъп до предучилищно образование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“КАПАЧКИТЕ СЪБИРАМ, ТАКА В ДЪРВЕТА ИНВЕСТИРАМ” </vt:lpstr>
      <vt:lpstr>Национална седмица на четенето </vt:lpstr>
      <vt:lpstr>"Да изчистим България заедно"</vt:lpstr>
      <vt:lpstr>на картинг</vt:lpstr>
      <vt:lpstr>“Забавно програмиране” съвместно с  учениците от  ПМГ „Проф. Емануил Иванов“ гр. Кюстендил</vt:lpstr>
      <vt:lpstr>Парад на пожарната техника на площад  "Велбъжд" в седмицата на пожарната безопасност</vt:lpstr>
      <vt:lpstr>Зимни забавления с родители под надслов “Да  изпързаляме зимата”</vt:lpstr>
      <vt:lpstr>Запознаване  с професиите на родителите</vt:lpstr>
      <vt:lpstr>Презентация на PowerPoint</vt:lpstr>
      <vt:lpstr>Презентация на PowerPoint</vt:lpstr>
      <vt:lpstr>Благодарим за вниманието!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Оформление на заглавие</dc:title>
  <dc:creator>1</dc:creator>
  <cp:lastModifiedBy>Didi</cp:lastModifiedBy>
  <cp:revision>58</cp:revision>
  <dcterms:created xsi:type="dcterms:W3CDTF">2019-01-15T11:27:56Z</dcterms:created>
  <dcterms:modified xsi:type="dcterms:W3CDTF">2019-11-14T06:26:32Z</dcterms:modified>
</cp:coreProperties>
</file>